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5.xml"/>
  <Override ContentType="application/vnd.openxmlformats-officedocument.presentationml.comments+xml" PartName="/ppt/comments/comment6.xml"/>
  <Override ContentType="application/vnd.openxmlformats-officedocument.presentationml.comments+xml" PartName="/ppt/comments/comment7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5" name="Jacob Wheeler"/>
  <p:cmAuthor clrIdx="1" id="1" initials="" lastIdx="2" name="Matthew Wyble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oboto-regular.fntdata"/><Relationship Id="rId21" Type="http://schemas.openxmlformats.org/officeDocument/2006/relationships/slide" Target="slides/slide15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5" Type="http://schemas.openxmlformats.org/officeDocument/2006/relationships/font" Target="fonts/Robot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2-02T01:50:30.036">
    <p:pos x="6000" y="0"/>
    <p:text>Jacob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4-02-02T01:50:37.156">
    <p:pos x="6000" y="0"/>
    <p:text>Jacob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4-02-02T01:50:42.803">
    <p:pos x="6000" y="0"/>
    <p:text>Jacob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4-02-03T20:53:53.351">
    <p:pos x="6000" y="0"/>
    <p:text>Jacob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1" dt="2024-02-02T01:51:55.659">
    <p:pos x="6000" y="0"/>
    <p:text>Matt</p:text>
  </p:cm>
</p:cmLst>
</file>

<file path=ppt/comments/comment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2" dt="2024-02-02T01:52:03.385">
    <p:pos x="6000" y="0"/>
    <p:text>Matt</p:text>
  </p:cm>
</p:cmLst>
</file>

<file path=ppt/comments/comment7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5" dt="2024-02-02T01:38:36.473">
    <p:pos x="6000" y="0"/>
    <p:text>Show how to add heat exchangers with screenshots and then a screenshot of the flow sheet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recianmagnesite.com/Sugar-Refining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iencenotes.org/heat-transfer-conduction-convection-radiation/" TargetMode="External"/><Relationship Id="rId3" Type="http://schemas.openxmlformats.org/officeDocument/2006/relationships/hyperlink" Target="https://www.britannica.com/science/heat-transfer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britannica.com/science/heat-transfer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faculty.utrgv.edu/constantine.tarawneh/Heat%20Transfer/HeatTransferBooklet.pdf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thechemicalengineer.com/features/rules-of-thumb-heat-exchanger-selection/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acome.com/en/pharmaceutical-multitube-heat-exchanger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b532a61164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b532a61164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https://www.grecianmagnesite.com/Sugar-Refining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b532a61164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b532a61164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b532a61164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b532a61164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b532a61164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b532a61164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62d67dcb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b62d67dcb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b65bf43b32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b65bf43b32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532a6116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532a6116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https://sciencenotes.org/heat-transfer-conduction-convection-radiation/</a:t>
            </a:r>
            <a:r>
              <a:rPr lang="en"/>
              <a:t> and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https://www.britannica.com/science/heat-transfer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b532a61164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b532a61164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https://www.britannica.com/science/heat-transfer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b532a61164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b532a61164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https://faculty.utrgv.edu/constantine.tarawneh/Heat%20Transfer/HeatTransferBooklet.pdf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b61d19f7f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b61d19f7f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https://www.thechemicalengineer.com/features/rules-of-thumb-heat-exchanger-selection/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532a61164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b532a61164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b532a61164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b532a61164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b532a61164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b532a61164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b65bf43b32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b65bf43b32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https://www.sacome.com/en/pharmaceutical-multitube-heat-exchanger/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7.xml"/><Relationship Id="rId4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2.xml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3.xml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4.xml"/><Relationship Id="rId4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5.xml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6.xml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 Transfer and Heat Exchangers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Jacob Wheeler, Nic Thomas, Matthew Wyble, Nicole Zhang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 Exchanger Applications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Industrial Sugar Production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Juice Clarification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Shell-and-tube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Plate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Syrup Cooling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Double pipe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900" y="1283475"/>
            <a:ext cx="4731600" cy="31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582450" y="169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 Exchangers in Aspen Example</a:t>
            </a:r>
            <a:endParaRPr/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450" y="1603058"/>
            <a:ext cx="7618001" cy="211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311700" y="163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Inserting</a:t>
            </a:r>
            <a:r>
              <a:rPr lang="en"/>
              <a:t> Heat Exchangers in Aspen</a:t>
            </a:r>
            <a:endParaRPr/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299950"/>
            <a:ext cx="3069599" cy="8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7750" y="1654238"/>
            <a:ext cx="2157781" cy="246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39550" y="2031525"/>
            <a:ext cx="2330800" cy="171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 txBox="1"/>
          <p:nvPr/>
        </p:nvSpPr>
        <p:spPr>
          <a:xfrm>
            <a:off x="997025" y="1868250"/>
            <a:ext cx="2938500" cy="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Model Palette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5587800" y="1120950"/>
            <a:ext cx="27600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Right-click on Stream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type="title"/>
          </p:nvPr>
        </p:nvSpPr>
        <p:spPr>
          <a:xfrm>
            <a:off x="311700" y="169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 Exchangers Specifications</a:t>
            </a:r>
            <a:endParaRPr/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325" y="1281700"/>
            <a:ext cx="3354125" cy="258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/>
          <p:nvPr/>
        </p:nvSpPr>
        <p:spPr>
          <a:xfrm>
            <a:off x="1234033" y="949575"/>
            <a:ext cx="1784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Utility Selection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55" name="Google Shape;155;p25"/>
          <p:cNvSpPr txBox="1"/>
          <p:nvPr/>
        </p:nvSpPr>
        <p:spPr>
          <a:xfrm>
            <a:off x="5334450" y="908900"/>
            <a:ext cx="2176200" cy="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Specifications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56" name="Google Shape;15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5475" y="1319300"/>
            <a:ext cx="3303517" cy="258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type="title"/>
          </p:nvPr>
        </p:nvSpPr>
        <p:spPr>
          <a:xfrm>
            <a:off x="311700" y="316000"/>
            <a:ext cx="883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 of Heat Exchangers and Heaters/Coolers in Aspen</a:t>
            </a:r>
            <a:endParaRPr/>
          </a:p>
        </p:txBody>
      </p:sp>
      <p:pic>
        <p:nvPicPr>
          <p:cNvPr id="162" name="Google Shape;16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425" y="1035575"/>
            <a:ext cx="6888149" cy="316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6"/>
          <p:cNvSpPr txBox="1"/>
          <p:nvPr/>
        </p:nvSpPr>
        <p:spPr>
          <a:xfrm>
            <a:off x="2018100" y="1138800"/>
            <a:ext cx="3586800" cy="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One Heater + One Cooler = One HX</a:t>
            </a:r>
            <a:endParaRPr sz="1600">
              <a:solidFill>
                <a:srgbClr val="FF0000"/>
              </a:solidFill>
            </a:endParaRPr>
          </a:p>
        </p:txBody>
      </p:sp>
      <p:sp>
        <p:nvSpPr>
          <p:cNvPr id="164" name="Google Shape;164;p26"/>
          <p:cNvSpPr txBox="1"/>
          <p:nvPr/>
        </p:nvSpPr>
        <p:spPr>
          <a:xfrm>
            <a:off x="2814275" y="4101650"/>
            <a:ext cx="22449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0000"/>
                </a:solidFill>
              </a:rPr>
              <a:t>Heat Stream</a:t>
            </a:r>
            <a:endParaRPr sz="1500">
              <a:solidFill>
                <a:srgbClr val="FF0000"/>
              </a:solidFill>
            </a:endParaRPr>
          </a:p>
        </p:txBody>
      </p:sp>
      <p:cxnSp>
        <p:nvCxnSpPr>
          <p:cNvPr id="165" name="Google Shape;165;p26"/>
          <p:cNvCxnSpPr/>
          <p:nvPr/>
        </p:nvCxnSpPr>
        <p:spPr>
          <a:xfrm flipH="1" rot="10800000">
            <a:off x="3373375" y="4002900"/>
            <a:ext cx="8700" cy="16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71" name="Google Shape;17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Edreis Edreis and A. Petrov (2020). Types of heat exchangers in industry, their advantages and disadvantages, and the study of their parameters. </a:t>
            </a:r>
            <a:r>
              <a:rPr i="1" lang="en" sz="10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IOP Conf. Ser.: Mater. Sci. Eng.</a:t>
            </a:r>
            <a:r>
              <a:rPr lang="en" sz="10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963 012027</a:t>
            </a:r>
            <a:endParaRPr sz="10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</a:rPr>
              <a:t>Shell-and-tube heat exchangers</a:t>
            </a:r>
            <a:r>
              <a:rPr lang="en" sz="1100">
                <a:solidFill>
                  <a:schemeClr val="dk1"/>
                </a:solidFill>
              </a:rPr>
              <a:t>. Alfa Laval. (n.d.). https://www.alfalaval.us/products/heat-transfer/tubular-heat-exchangers/shell-and-tube-heat-exchangers/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Plate Heat Exchangers for Sugar. HFM (n.d.) https://www.hofmann-heatexchanger.com/solutions/plate-heat-exchanger-for-sugar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MIT. (n.d.). </a:t>
            </a:r>
            <a:r>
              <a:rPr i="1" lang="en" sz="1100">
                <a:solidFill>
                  <a:schemeClr val="dk1"/>
                </a:solidFill>
              </a:rPr>
              <a:t>18.5 Heat Exchangers</a:t>
            </a:r>
            <a:r>
              <a:rPr lang="en" sz="1100">
                <a:solidFill>
                  <a:schemeClr val="dk1"/>
                </a:solidFill>
              </a:rPr>
              <a:t>. 18.5 heat exchangers. https://web.mit.edu/16.unified/www/FALL/thermodynamics/notes/node131.html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Helmenstine, A. (2023, January 18). </a:t>
            </a:r>
            <a:r>
              <a:rPr i="1" lang="en" sz="1100">
                <a:solidFill>
                  <a:schemeClr val="dk1"/>
                </a:solidFill>
              </a:rPr>
              <a:t>Heat transfer - conduction, convection, radiation</a:t>
            </a:r>
            <a:r>
              <a:rPr lang="en" sz="1100">
                <a:solidFill>
                  <a:schemeClr val="dk1"/>
                </a:solidFill>
              </a:rPr>
              <a:t>. Science Notes and Projects. https://sciencenotes.org/heat-transfer-conduction-convection-radiation/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Encyclopædia Britannica, inc. (2024, February 2). </a:t>
            </a:r>
            <a:r>
              <a:rPr i="1" lang="en" sz="1100">
                <a:solidFill>
                  <a:schemeClr val="dk1"/>
                </a:solidFill>
              </a:rPr>
              <a:t>Heat transfer</a:t>
            </a:r>
            <a:r>
              <a:rPr lang="en" sz="1100">
                <a:solidFill>
                  <a:schemeClr val="dk1"/>
                </a:solidFill>
              </a:rPr>
              <a:t>. Encyclopædia Britannica. https://www.britannica.com/science/heat-transfer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IChemE. (n.d.). </a:t>
            </a:r>
            <a:r>
              <a:rPr i="1" lang="en" sz="1100">
                <a:solidFill>
                  <a:schemeClr val="dk1"/>
                </a:solidFill>
              </a:rPr>
              <a:t>Rules of thumb: Heat exchanger selection</a:t>
            </a:r>
            <a:r>
              <a:rPr lang="en" sz="1100">
                <a:solidFill>
                  <a:schemeClr val="dk1"/>
                </a:solidFill>
              </a:rPr>
              <a:t>. The Chemical Engineer. https://www.thechemicalengineer.com/features/rules-of-thumb-heat-exchanger-selection/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05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 Transfer Introduction and Theory 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Heat transfer is the movement of energy between two locations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Heat transfer can occur through 3 main mechanisms:</a:t>
            </a:r>
            <a:endParaRPr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Conduction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Convection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Radiation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5902" y="2069225"/>
            <a:ext cx="4376476" cy="29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 Transfer Theory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driving force of heat transfer is a temperature gradient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thermodynamically favorable direction of heat transfer is from a high temperature to a low temperature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6800" y="2218901"/>
            <a:ext cx="7799000" cy="281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 Transfer Theory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Heat transfer has many important governing equations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Fourier’s Law of Heat Conduction: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General Heat Equation: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9675" y="1942600"/>
            <a:ext cx="2499525" cy="53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8975" y="3014175"/>
            <a:ext cx="5537975" cy="62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 Transfer Applications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850"/>
            <a:ext cx="5470500" cy="23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Heat transfer applies to many everyday things:</a:t>
            </a:r>
            <a:endParaRPr>
              <a:solidFill>
                <a:schemeClr val="dk1"/>
              </a:solidFill>
            </a:endParaRPr>
          </a:p>
          <a:p>
            <a:pPr indent="-328453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700">
                <a:solidFill>
                  <a:schemeClr val="dk1"/>
                </a:solidFill>
              </a:rPr>
              <a:t>Cooking</a:t>
            </a:r>
            <a:endParaRPr sz="1700">
              <a:solidFill>
                <a:schemeClr val="dk1"/>
              </a:solidFill>
            </a:endParaRPr>
          </a:p>
          <a:p>
            <a:pPr indent="-328453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700">
                <a:solidFill>
                  <a:schemeClr val="dk1"/>
                </a:solidFill>
              </a:rPr>
              <a:t>Heating homes</a:t>
            </a:r>
            <a:endParaRPr sz="1700">
              <a:solidFill>
                <a:schemeClr val="dk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In chemical engineering the principles of heat transfer are commonly utilized to design heat exchangers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Heat exchangers can be utilized in many applications of chemical engineering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2275" y="1152850"/>
            <a:ext cx="3117026" cy="305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 Exchanger Introduction  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Heat exchangers are designed to transfer heat from one fluid (gas/liquid) to another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Have a fundamental role in maintaining desired temperatures and to enhance heat recovery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855">
              <a:solidFill>
                <a:schemeClr val="dk1"/>
              </a:solidFill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2650" y="2201400"/>
            <a:ext cx="5365850" cy="30183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2517000"/>
            <a:ext cx="4692300" cy="25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Improving energy efficiency leads to environmental sustainability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Examples:</a:t>
            </a:r>
            <a:endParaRPr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HVAC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Power generation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Manufacturing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 Exchanger Theory 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1544325" y="1120300"/>
            <a:ext cx="2555100" cy="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Co-Current Flow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6475" y="1517900"/>
            <a:ext cx="2890790" cy="12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8075" y="1528604"/>
            <a:ext cx="2890800" cy="125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4819425" y="1120300"/>
            <a:ext cx="2948100" cy="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344804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152">
                <a:solidFill>
                  <a:schemeClr val="dk1"/>
                </a:solidFill>
              </a:rPr>
              <a:t>Counter-Current Flow</a:t>
            </a:r>
            <a:endParaRPr sz="2152">
              <a:solidFill>
                <a:schemeClr val="dk1"/>
              </a:solidFill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760650" y="2761950"/>
            <a:ext cx="7622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Co-current flow used when there is a modest temperature difference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When maximizing heat transfer efficiency, counter-current is used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18781" y="3836600"/>
            <a:ext cx="3549722" cy="96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1521587" y="4658000"/>
            <a:ext cx="274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Main Heat Transfer Rate Equation</a:t>
            </a:r>
            <a:endParaRPr b="1" sz="1200">
              <a:solidFill>
                <a:schemeClr val="dk1"/>
              </a:solidFill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28768" y="3617550"/>
            <a:ext cx="2744051" cy="11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5396045" y="4658000"/>
            <a:ext cx="2209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Logarithmic Mean Equation</a:t>
            </a:r>
            <a:endParaRPr b="1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 Exchanger Types </a:t>
            </a:r>
            <a:endParaRPr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Single-pass vs multipass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Parallel vs crossflow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Plate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Concentric tubes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Shell-and-tube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Compact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75" y="1984800"/>
            <a:ext cx="3378199" cy="15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4350" y="3578050"/>
            <a:ext cx="2428675" cy="148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0275" y="2665625"/>
            <a:ext cx="2840894" cy="15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8875" y="3578050"/>
            <a:ext cx="1836448" cy="148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 Exchanger Applications</a:t>
            </a:r>
            <a:endParaRPr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Applicable industries: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Chemical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Food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Oil and gas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Pharmaceutical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Many more!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1349" y="1496225"/>
            <a:ext cx="6672652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